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1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89B6A14-4A67-4DBE-ACB7-A847ED01E72F}" type="datetimeFigureOut">
              <a:rPr lang="en-CA" smtClean="0"/>
              <a:pPr/>
              <a:t>01/12/2014</a:t>
            </a:fld>
            <a:endParaRPr lang="en-CA"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CA"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7D3CDC1-D9B2-4B3D-B19C-D5E84E36FFE6}" type="slidenum">
              <a:rPr lang="en-CA" smtClean="0"/>
              <a:pPr/>
              <a:t>‹#›</a:t>
            </a:fld>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9B6A14-4A67-4DBE-ACB7-A847ED01E72F}" type="datetimeFigureOut">
              <a:rPr lang="en-CA" smtClean="0"/>
              <a:pPr/>
              <a:t>01/12/2014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37D3CDC1-D9B2-4B3D-B19C-D5E84E36FFE6}"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9B6A14-4A67-4DBE-ACB7-A847ED01E72F}" type="datetimeFigureOut">
              <a:rPr lang="en-CA" smtClean="0"/>
              <a:pPr/>
              <a:t>01/12/2014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37D3CDC1-D9B2-4B3D-B19C-D5E84E36FFE6}"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89B6A14-4A67-4DBE-ACB7-A847ED01E72F}" type="datetimeFigureOut">
              <a:rPr lang="en-CA" smtClean="0"/>
              <a:pPr/>
              <a:t>01/12/2014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37D3CDC1-D9B2-4B3D-B19C-D5E84E36FFE6}" type="slidenum">
              <a:rPr lang="en-CA" smtClean="0"/>
              <a:pPr/>
              <a:t>‹#›</a:t>
            </a:fld>
            <a:endParaRPr lang="en-CA"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89B6A14-4A67-4DBE-ACB7-A847ED01E72F}" type="datetimeFigureOut">
              <a:rPr lang="en-CA" smtClean="0"/>
              <a:pPr/>
              <a:t>01/12/2014</a:t>
            </a:fld>
            <a:endParaRPr lang="en-CA" dirty="0"/>
          </a:p>
        </p:txBody>
      </p:sp>
      <p:sp>
        <p:nvSpPr>
          <p:cNvPr id="5" name="Footer Placeholder 4"/>
          <p:cNvSpPr>
            <a:spLocks noGrp="1"/>
          </p:cNvSpPr>
          <p:nvPr>
            <p:ph type="ftr" sz="quarter" idx="11"/>
          </p:nvPr>
        </p:nvSpPr>
        <p:spPr/>
        <p:txBody>
          <a:bodyPr/>
          <a:lstStyle>
            <a:extLst/>
          </a:lstStyle>
          <a:p>
            <a:endParaRPr lang="en-CA" dirty="0"/>
          </a:p>
        </p:txBody>
      </p:sp>
      <p:sp>
        <p:nvSpPr>
          <p:cNvPr id="6" name="Slide Number Placeholder 5"/>
          <p:cNvSpPr>
            <a:spLocks noGrp="1"/>
          </p:cNvSpPr>
          <p:nvPr>
            <p:ph type="sldNum" sz="quarter" idx="12"/>
          </p:nvPr>
        </p:nvSpPr>
        <p:spPr/>
        <p:txBody>
          <a:bodyPr/>
          <a:lstStyle>
            <a:extLst/>
          </a:lstStyle>
          <a:p>
            <a:fld id="{37D3CDC1-D9B2-4B3D-B19C-D5E84E36FFE6}" type="slidenum">
              <a:rPr lang="en-CA" smtClean="0"/>
              <a:pPr/>
              <a:t>‹#›</a:t>
            </a:fld>
            <a:endParaRPr lang="en-CA"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89B6A14-4A67-4DBE-ACB7-A847ED01E72F}" type="datetimeFigureOut">
              <a:rPr lang="en-CA" smtClean="0"/>
              <a:pPr/>
              <a:t>01/12/2014</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37D3CDC1-D9B2-4B3D-B19C-D5E84E36FFE6}" type="slidenum">
              <a:rPr lang="en-CA" smtClean="0"/>
              <a:pPr/>
              <a:t>‹#›</a:t>
            </a:fld>
            <a:endParaRPr lang="en-CA"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89B6A14-4A67-4DBE-ACB7-A847ED01E72F}" type="datetimeFigureOut">
              <a:rPr lang="en-CA" smtClean="0"/>
              <a:pPr/>
              <a:t>01/12/2014</a:t>
            </a:fld>
            <a:endParaRPr lang="en-CA" dirty="0"/>
          </a:p>
        </p:txBody>
      </p:sp>
      <p:sp>
        <p:nvSpPr>
          <p:cNvPr id="8" name="Footer Placeholder 7"/>
          <p:cNvSpPr>
            <a:spLocks noGrp="1"/>
          </p:cNvSpPr>
          <p:nvPr>
            <p:ph type="ftr" sz="quarter" idx="11"/>
          </p:nvPr>
        </p:nvSpPr>
        <p:spPr/>
        <p:txBody>
          <a:bodyPr/>
          <a:lstStyle>
            <a:extLst/>
          </a:lstStyle>
          <a:p>
            <a:endParaRPr lang="en-CA" dirty="0"/>
          </a:p>
        </p:txBody>
      </p:sp>
      <p:sp>
        <p:nvSpPr>
          <p:cNvPr id="9" name="Slide Number Placeholder 8"/>
          <p:cNvSpPr>
            <a:spLocks noGrp="1"/>
          </p:cNvSpPr>
          <p:nvPr>
            <p:ph type="sldNum" sz="quarter" idx="12"/>
          </p:nvPr>
        </p:nvSpPr>
        <p:spPr/>
        <p:txBody>
          <a:bodyPr/>
          <a:lstStyle>
            <a:extLst/>
          </a:lstStyle>
          <a:p>
            <a:fld id="{37D3CDC1-D9B2-4B3D-B19C-D5E84E36FFE6}"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89B6A14-4A67-4DBE-ACB7-A847ED01E72F}" type="datetimeFigureOut">
              <a:rPr lang="en-CA" smtClean="0"/>
              <a:pPr/>
              <a:t>01/12/2014</a:t>
            </a:fld>
            <a:endParaRPr lang="en-CA" dirty="0"/>
          </a:p>
        </p:txBody>
      </p:sp>
      <p:sp>
        <p:nvSpPr>
          <p:cNvPr id="4" name="Footer Placeholder 3"/>
          <p:cNvSpPr>
            <a:spLocks noGrp="1"/>
          </p:cNvSpPr>
          <p:nvPr>
            <p:ph type="ftr" sz="quarter" idx="11"/>
          </p:nvPr>
        </p:nvSpPr>
        <p:spPr/>
        <p:txBody>
          <a:bodyPr/>
          <a:lstStyle>
            <a:extLst/>
          </a:lstStyle>
          <a:p>
            <a:endParaRPr lang="en-CA" dirty="0"/>
          </a:p>
        </p:txBody>
      </p:sp>
      <p:sp>
        <p:nvSpPr>
          <p:cNvPr id="5" name="Slide Number Placeholder 4"/>
          <p:cNvSpPr>
            <a:spLocks noGrp="1"/>
          </p:cNvSpPr>
          <p:nvPr>
            <p:ph type="sldNum" sz="quarter" idx="12"/>
          </p:nvPr>
        </p:nvSpPr>
        <p:spPr/>
        <p:txBody>
          <a:bodyPr/>
          <a:lstStyle>
            <a:extLst/>
          </a:lstStyle>
          <a:p>
            <a:fld id="{37D3CDC1-D9B2-4B3D-B19C-D5E84E36FFE6}" type="slidenum">
              <a:rPr lang="en-CA" smtClean="0"/>
              <a:pPr/>
              <a:t>‹#›</a:t>
            </a:fld>
            <a:endParaRPr lang="en-CA"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89B6A14-4A67-4DBE-ACB7-A847ED01E72F}" type="datetimeFigureOut">
              <a:rPr lang="en-CA" smtClean="0"/>
              <a:pPr/>
              <a:t>01/12/2014</a:t>
            </a:fld>
            <a:endParaRPr lang="en-CA" dirty="0"/>
          </a:p>
        </p:txBody>
      </p:sp>
      <p:sp>
        <p:nvSpPr>
          <p:cNvPr id="3" name="Footer Placeholder 2"/>
          <p:cNvSpPr>
            <a:spLocks noGrp="1"/>
          </p:cNvSpPr>
          <p:nvPr>
            <p:ph type="ftr" sz="quarter" idx="11"/>
          </p:nvPr>
        </p:nvSpPr>
        <p:spPr/>
        <p:txBody>
          <a:bodyPr/>
          <a:lstStyle>
            <a:extLst/>
          </a:lstStyle>
          <a:p>
            <a:endParaRPr lang="en-CA" dirty="0"/>
          </a:p>
        </p:txBody>
      </p:sp>
      <p:sp>
        <p:nvSpPr>
          <p:cNvPr id="4" name="Slide Number Placeholder 3"/>
          <p:cNvSpPr>
            <a:spLocks noGrp="1"/>
          </p:cNvSpPr>
          <p:nvPr>
            <p:ph type="sldNum" sz="quarter" idx="12"/>
          </p:nvPr>
        </p:nvSpPr>
        <p:spPr/>
        <p:txBody>
          <a:bodyPr/>
          <a:lstStyle>
            <a:extLst/>
          </a:lstStyle>
          <a:p>
            <a:fld id="{37D3CDC1-D9B2-4B3D-B19C-D5E84E36FFE6}"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89B6A14-4A67-4DBE-ACB7-A847ED01E72F}" type="datetimeFigureOut">
              <a:rPr lang="en-CA" smtClean="0"/>
              <a:pPr/>
              <a:t>01/12/2014</a:t>
            </a:fld>
            <a:endParaRPr lang="en-CA" dirty="0"/>
          </a:p>
        </p:txBody>
      </p:sp>
      <p:sp>
        <p:nvSpPr>
          <p:cNvPr id="6" name="Footer Placeholder 5"/>
          <p:cNvSpPr>
            <a:spLocks noGrp="1"/>
          </p:cNvSpPr>
          <p:nvPr>
            <p:ph type="ftr" sz="quarter" idx="11"/>
          </p:nvPr>
        </p:nvSpPr>
        <p:spPr/>
        <p:txBody>
          <a:bodyPr/>
          <a:lstStyle>
            <a:extLst/>
          </a:lstStyle>
          <a:p>
            <a:endParaRPr lang="en-CA" dirty="0"/>
          </a:p>
        </p:txBody>
      </p:sp>
      <p:sp>
        <p:nvSpPr>
          <p:cNvPr id="7" name="Slide Number Placeholder 6"/>
          <p:cNvSpPr>
            <a:spLocks noGrp="1"/>
          </p:cNvSpPr>
          <p:nvPr>
            <p:ph type="sldNum" sz="quarter" idx="12"/>
          </p:nvPr>
        </p:nvSpPr>
        <p:spPr/>
        <p:txBody>
          <a:bodyPr/>
          <a:lstStyle>
            <a:extLst/>
          </a:lstStyle>
          <a:p>
            <a:fld id="{37D3CDC1-D9B2-4B3D-B19C-D5E84E36FFE6}" type="slidenum">
              <a:rPr lang="en-CA" smtClean="0"/>
              <a:pPr/>
              <a:t>‹#›</a:t>
            </a:fld>
            <a:endParaRPr lang="en-C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89B6A14-4A67-4DBE-ACB7-A847ED01E72F}" type="datetimeFigureOut">
              <a:rPr lang="en-CA" smtClean="0"/>
              <a:pPr/>
              <a:t>01/12/2014</a:t>
            </a:fld>
            <a:endParaRPr lang="en-CA"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CA"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7D3CDC1-D9B2-4B3D-B19C-D5E84E36FFE6}" type="slidenum">
              <a:rPr lang="en-CA" smtClean="0"/>
              <a:pPr/>
              <a:t>‹#›</a:t>
            </a:fld>
            <a:endParaRPr lang="en-CA"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89B6A14-4A67-4DBE-ACB7-A847ED01E72F}" type="datetimeFigureOut">
              <a:rPr lang="en-CA" smtClean="0"/>
              <a:pPr/>
              <a:t>01/12/2014</a:t>
            </a:fld>
            <a:endParaRPr lang="en-CA"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CA"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7D3CDC1-D9B2-4B3D-B19C-D5E84E36FFE6}"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1846"/>
            <a:ext cx="7772400" cy="1829761"/>
          </a:xfrm>
        </p:spPr>
        <p:txBody>
          <a:bodyPr/>
          <a:lstStyle/>
          <a:p>
            <a:r>
              <a:rPr lang="en-CA" dirty="0" smtClean="0"/>
              <a:t>Elements of a Short Story</a:t>
            </a:r>
            <a:endParaRPr lang="en-CA" dirty="0"/>
          </a:p>
        </p:txBody>
      </p:sp>
      <p:sp>
        <p:nvSpPr>
          <p:cNvPr id="3" name="Subtitle 2"/>
          <p:cNvSpPr>
            <a:spLocks noGrp="1"/>
          </p:cNvSpPr>
          <p:nvPr>
            <p:ph type="subTitle" idx="1"/>
          </p:nvPr>
        </p:nvSpPr>
        <p:spPr/>
        <p:txBody>
          <a:bodyPr/>
          <a:lstStyle/>
          <a:p>
            <a:r>
              <a:rPr lang="en-CA" smtClean="0"/>
              <a:t>English </a:t>
            </a:r>
            <a:r>
              <a:rPr lang="en-CA" smtClean="0"/>
              <a:t>1201</a:t>
            </a:r>
            <a:endParaRPr lang="en-CA" dirty="0" smtClean="0"/>
          </a:p>
          <a:p>
            <a:r>
              <a:rPr lang="en-CA" dirty="0" smtClean="0"/>
              <a:t>Ms. Earle </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sz="1800" dirty="0" smtClean="0"/>
              <a:t>To create a mood or 		Example:</a:t>
            </a:r>
          </a:p>
          <a:p>
            <a:pPr>
              <a:buNone/>
            </a:pPr>
            <a:r>
              <a:rPr lang="en-CA" sz="1800" dirty="0" smtClean="0"/>
              <a:t>atmosphere.			“We left the home place behind, </a:t>
            </a:r>
          </a:p>
          <a:p>
            <a:r>
              <a:rPr lang="en-CA" sz="1800" dirty="0" smtClean="0"/>
              <a:t>To show a reader a 		mile by slow mile, heading for the </a:t>
            </a:r>
          </a:p>
          <a:p>
            <a:pPr>
              <a:buNone/>
            </a:pPr>
            <a:r>
              <a:rPr lang="en-CA" sz="1800" dirty="0" smtClean="0"/>
              <a:t>different way of life.		mountains, across the prairies where </a:t>
            </a:r>
          </a:p>
          <a:p>
            <a:r>
              <a:rPr lang="en-CA" sz="1800" dirty="0" smtClean="0"/>
              <a:t>To make action seem 	the wind blew forever. At first there </a:t>
            </a:r>
          </a:p>
          <a:p>
            <a:pPr>
              <a:buNone/>
            </a:pPr>
            <a:r>
              <a:rPr lang="en-CA" sz="1800" dirty="0" smtClean="0"/>
              <a:t>more real.			Were four of us with one horse wagon</a:t>
            </a:r>
          </a:p>
          <a:p>
            <a:pPr>
              <a:buNone/>
            </a:pPr>
            <a:r>
              <a:rPr lang="en-CA" sz="1800" dirty="0" smtClean="0"/>
              <a:t>To be the source of 		and a skimpy load. Pa and I walked,</a:t>
            </a:r>
          </a:p>
          <a:p>
            <a:pPr>
              <a:buNone/>
            </a:pPr>
            <a:r>
              <a:rPr lang="en-CA" sz="1800" dirty="0" smtClean="0"/>
              <a:t>conflict or struggle.		because I was a big boy of eleven. My</a:t>
            </a:r>
          </a:p>
          <a:p>
            <a:r>
              <a:rPr lang="en-CA" sz="1800" dirty="0" smtClean="0"/>
              <a:t>To symbolize an idea.	two little sisters romped and trotted 				until they got tired and had to be 				boosted up into the wagon bed. It was just an old farm wagon, drawn by one weary horse, creaking and rumbling westward to the mountains, toward the little woods town where Pa thought he had an uncle who owned a little two-bit saw mill.”</a:t>
            </a:r>
          </a:p>
          <a:p>
            <a:pPr lvl="8"/>
            <a:endParaRPr lang="en-CA" sz="700" dirty="0" smtClean="0"/>
          </a:p>
          <a:p>
            <a:pPr lvl="8"/>
            <a:r>
              <a:rPr lang="en-CA" sz="700" dirty="0" smtClean="0"/>
              <a:t>“The day the sun came out” D. Johnson</a:t>
            </a:r>
          </a:p>
        </p:txBody>
      </p:sp>
      <p:sp>
        <p:nvSpPr>
          <p:cNvPr id="3" name="Title 2"/>
          <p:cNvSpPr>
            <a:spLocks noGrp="1"/>
          </p:cNvSpPr>
          <p:nvPr>
            <p:ph type="title"/>
          </p:nvPr>
        </p:nvSpPr>
        <p:spPr/>
        <p:txBody>
          <a:bodyPr/>
          <a:lstStyle/>
          <a:p>
            <a:r>
              <a:rPr lang="en-CA" dirty="0" smtClean="0"/>
              <a:t>The Functions of a setting</a:t>
            </a:r>
            <a:endParaRPr lang="en-CA"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People or Animals</a:t>
            </a:r>
          </a:p>
          <a:p>
            <a:r>
              <a:rPr lang="en-CA" dirty="0" smtClean="0"/>
              <a:t>Major characters</a:t>
            </a:r>
          </a:p>
          <a:p>
            <a:r>
              <a:rPr lang="en-CA" dirty="0" smtClean="0"/>
              <a:t>Minor characters</a:t>
            </a:r>
          </a:p>
          <a:p>
            <a:r>
              <a:rPr lang="en-CA" dirty="0" smtClean="0"/>
              <a:t>Round characters</a:t>
            </a:r>
          </a:p>
          <a:p>
            <a:r>
              <a:rPr lang="en-CA" dirty="0" smtClean="0"/>
              <a:t>Flat characters</a:t>
            </a:r>
          </a:p>
          <a:p>
            <a:endParaRPr lang="en-CA" dirty="0" smtClean="0"/>
          </a:p>
          <a:p>
            <a:endParaRPr lang="en-CA" dirty="0"/>
          </a:p>
        </p:txBody>
      </p:sp>
      <p:sp>
        <p:nvSpPr>
          <p:cNvPr id="3" name="Title 2"/>
          <p:cNvSpPr>
            <a:spLocks noGrp="1"/>
          </p:cNvSpPr>
          <p:nvPr>
            <p:ph type="title"/>
          </p:nvPr>
        </p:nvSpPr>
        <p:spPr/>
        <p:txBody>
          <a:bodyPr/>
          <a:lstStyle/>
          <a:p>
            <a:r>
              <a:rPr lang="en-CA" dirty="0" smtClean="0"/>
              <a:t>Types of characters</a:t>
            </a:r>
            <a:endParaRPr lang="en-CA" dirty="0"/>
          </a:p>
        </p:txBody>
      </p:sp>
      <p:pic>
        <p:nvPicPr>
          <p:cNvPr id="4" name="Picture 3" descr="chrs_sid.jpg"/>
          <p:cNvPicPr>
            <a:picLocks noChangeAspect="1"/>
          </p:cNvPicPr>
          <p:nvPr/>
        </p:nvPicPr>
        <p:blipFill>
          <a:blip r:embed="rId2" cstate="print"/>
          <a:stretch>
            <a:fillRect/>
          </a:stretch>
        </p:blipFill>
        <p:spPr>
          <a:xfrm>
            <a:off x="4211960" y="1484784"/>
            <a:ext cx="3514725" cy="2505075"/>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Main character: is usually round, fully developed and is the protagonist (the hero or most important character in a story).</a:t>
            </a:r>
          </a:p>
          <a:p>
            <a:r>
              <a:rPr lang="en-CA" dirty="0" smtClean="0"/>
              <a:t>Minor character: is usually flat and is often the relative or friend of the main character.</a:t>
            </a:r>
          </a:p>
          <a:p>
            <a:r>
              <a:rPr lang="en-CA" dirty="0" smtClean="0"/>
              <a:t>Antagonist: is the character the works against the protagonist. It is often a villain or enemy in the story.</a:t>
            </a:r>
          </a:p>
          <a:p>
            <a:endParaRPr lang="en-CA" dirty="0"/>
          </a:p>
        </p:txBody>
      </p:sp>
      <p:sp>
        <p:nvSpPr>
          <p:cNvPr id="3" name="Title 2"/>
          <p:cNvSpPr>
            <a:spLocks noGrp="1"/>
          </p:cNvSpPr>
          <p:nvPr>
            <p:ph type="title"/>
          </p:nvPr>
        </p:nvSpPr>
        <p:spPr/>
        <p:txBody>
          <a:bodyPr/>
          <a:lstStyle/>
          <a:p>
            <a:r>
              <a:rPr lang="en-CA" dirty="0" smtClean="0"/>
              <a:t>Types of Characters</a:t>
            </a:r>
            <a:endParaRPr lang="en-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Through characterization a writer reveals what a character is like and how the character changes throughout the story.</a:t>
            </a:r>
          </a:p>
          <a:p>
            <a:r>
              <a:rPr lang="en-CA" dirty="0" smtClean="0"/>
              <a:t>Two primary methods of characterization:</a:t>
            </a:r>
          </a:p>
          <a:p>
            <a:pPr lvl="1"/>
            <a:r>
              <a:rPr lang="en-CA" dirty="0" smtClean="0"/>
              <a:t>Direct characterization:  the writer tells us directly what a character is like.</a:t>
            </a:r>
          </a:p>
          <a:p>
            <a:pPr lvl="1"/>
            <a:r>
              <a:rPr lang="en-CA" dirty="0" smtClean="0"/>
              <a:t>Indirect characterization: the writer shows us what a character is like by describing what the character looks like, by telling what the character says and does, and by what other characters say about and do in response to the character.</a:t>
            </a:r>
            <a:endParaRPr lang="en-CA" dirty="0"/>
          </a:p>
        </p:txBody>
      </p:sp>
      <p:sp>
        <p:nvSpPr>
          <p:cNvPr id="3" name="Title 2"/>
          <p:cNvSpPr>
            <a:spLocks noGrp="1"/>
          </p:cNvSpPr>
          <p:nvPr>
            <p:ph type="title"/>
          </p:nvPr>
        </p:nvSpPr>
        <p:spPr/>
        <p:txBody>
          <a:bodyPr/>
          <a:lstStyle/>
          <a:p>
            <a:r>
              <a:rPr lang="en-CA" dirty="0" smtClean="0"/>
              <a:t>Characterization</a:t>
            </a:r>
            <a:endParaRPr lang="en-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“...and I don’t believe in standing around with somebody in my face doing a lot of talking.  I much rather just knock you down and take my chances even if I’m a little girl with skinny arms and a squeaky voice, which is how I got the name Squeaky.”</a:t>
            </a:r>
          </a:p>
          <a:p>
            <a:endParaRPr lang="en-CA" dirty="0" smtClean="0"/>
          </a:p>
          <a:p>
            <a:pPr lvl="2"/>
            <a:r>
              <a:rPr lang="en-CA" dirty="0" smtClean="0"/>
              <a:t>From “Raymond’s Run” T. Bambara</a:t>
            </a:r>
            <a:endParaRPr lang="en-CA" dirty="0"/>
          </a:p>
        </p:txBody>
      </p:sp>
      <p:sp>
        <p:nvSpPr>
          <p:cNvPr id="3" name="Title 2"/>
          <p:cNvSpPr>
            <a:spLocks noGrp="1"/>
          </p:cNvSpPr>
          <p:nvPr>
            <p:ph type="title"/>
          </p:nvPr>
        </p:nvSpPr>
        <p:spPr/>
        <p:txBody>
          <a:bodyPr/>
          <a:lstStyle/>
          <a:p>
            <a:r>
              <a:rPr lang="en-CA" dirty="0" smtClean="0"/>
              <a:t>Direct characterization</a:t>
            </a:r>
            <a:endParaRPr lang="en-CA"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old man bowed to all of us in the room.  Then he removed his hat and gloves, slowly and carefully.  Chaplin once did that in a picture, in a bank-he was the janitor”.</a:t>
            </a:r>
          </a:p>
          <a:p>
            <a:endParaRPr lang="en-CA" dirty="0" smtClean="0"/>
          </a:p>
          <a:p>
            <a:endParaRPr lang="en-CA" dirty="0" smtClean="0"/>
          </a:p>
          <a:p>
            <a:pPr lvl="2"/>
            <a:r>
              <a:rPr lang="en-CA" dirty="0" smtClean="0"/>
              <a:t>From “Gentlemen of Rio en Medio” by J. Sedillo</a:t>
            </a:r>
            <a:endParaRPr lang="en-CA" dirty="0"/>
          </a:p>
        </p:txBody>
      </p:sp>
      <p:sp>
        <p:nvSpPr>
          <p:cNvPr id="3" name="Title 2"/>
          <p:cNvSpPr>
            <a:spLocks noGrp="1"/>
          </p:cNvSpPr>
          <p:nvPr>
            <p:ph type="title"/>
          </p:nvPr>
        </p:nvSpPr>
        <p:spPr/>
        <p:txBody>
          <a:bodyPr/>
          <a:lstStyle/>
          <a:p>
            <a:r>
              <a:rPr lang="en-CA" dirty="0" smtClean="0"/>
              <a:t>Indirect Characterization</a:t>
            </a:r>
            <a:endParaRPr lang="en-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Round: reveals varied and sometimes contradictory traits, which makes the character more realistic.</a:t>
            </a:r>
          </a:p>
          <a:p>
            <a:endParaRPr lang="en-CA" dirty="0" smtClean="0"/>
          </a:p>
          <a:p>
            <a:r>
              <a:rPr lang="en-CA" dirty="0" smtClean="0"/>
              <a:t>Flat: reveals only one or two traits.</a:t>
            </a:r>
            <a:endParaRPr lang="en-CA" dirty="0"/>
          </a:p>
        </p:txBody>
      </p:sp>
      <p:sp>
        <p:nvSpPr>
          <p:cNvPr id="3" name="Title 2"/>
          <p:cNvSpPr>
            <a:spLocks noGrp="1"/>
          </p:cNvSpPr>
          <p:nvPr>
            <p:ph type="title"/>
          </p:nvPr>
        </p:nvSpPr>
        <p:spPr/>
        <p:txBody>
          <a:bodyPr>
            <a:normAutofit fontScale="90000"/>
          </a:bodyPr>
          <a:lstStyle/>
          <a:p>
            <a:r>
              <a:rPr lang="en-CA" dirty="0" smtClean="0"/>
              <a:t/>
            </a:r>
            <a:br>
              <a:rPr lang="en-CA" dirty="0" smtClean="0"/>
            </a:br>
            <a:r>
              <a:rPr lang="en-CA" dirty="0" smtClean="0"/>
              <a:t>Two primary types of character</a:t>
            </a:r>
            <a:br>
              <a:rPr lang="en-CA" dirty="0" smtClean="0"/>
            </a:br>
            <a:endParaRPr lang="en-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Physical appearance of the character</a:t>
            </a:r>
          </a:p>
          <a:p>
            <a:r>
              <a:rPr lang="en-CA" dirty="0" smtClean="0"/>
              <a:t>Personality</a:t>
            </a:r>
          </a:p>
          <a:p>
            <a:r>
              <a:rPr lang="en-CA" dirty="0" smtClean="0"/>
              <a:t>Background/personal history</a:t>
            </a:r>
          </a:p>
          <a:p>
            <a:r>
              <a:rPr lang="en-CA" dirty="0" smtClean="0"/>
              <a:t>Motivation</a:t>
            </a:r>
          </a:p>
          <a:p>
            <a:r>
              <a:rPr lang="en-CA" dirty="0" smtClean="0"/>
              <a:t>Relationships</a:t>
            </a:r>
          </a:p>
          <a:p>
            <a:r>
              <a:rPr lang="en-CA" dirty="0" smtClean="0"/>
              <a:t>Conflict</a:t>
            </a:r>
          </a:p>
          <a:p>
            <a:r>
              <a:rPr lang="en-CA" dirty="0" smtClean="0"/>
              <a:t>Does the character change and how?</a:t>
            </a:r>
            <a:endParaRPr lang="en-CA" dirty="0"/>
          </a:p>
        </p:txBody>
      </p:sp>
      <p:sp>
        <p:nvSpPr>
          <p:cNvPr id="3" name="Title 2"/>
          <p:cNvSpPr>
            <a:spLocks noGrp="1"/>
          </p:cNvSpPr>
          <p:nvPr>
            <p:ph type="title"/>
          </p:nvPr>
        </p:nvSpPr>
        <p:spPr/>
        <p:txBody>
          <a:bodyPr>
            <a:normAutofit/>
          </a:bodyPr>
          <a:lstStyle/>
          <a:p>
            <a:r>
              <a:rPr lang="en-CA" dirty="0" smtClean="0"/>
              <a:t>Factors in analysing characters</a:t>
            </a:r>
            <a:endParaRPr lang="en-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A central message, concern or insight into life expressed through a literary work.</a:t>
            </a:r>
          </a:p>
          <a:p>
            <a:r>
              <a:rPr lang="en-CA" dirty="0" smtClean="0"/>
              <a:t>It can be expressed in a one or two sentence statement about human beings or about life.</a:t>
            </a:r>
          </a:p>
          <a:p>
            <a:r>
              <a:rPr lang="en-CA" dirty="0" smtClean="0"/>
              <a:t>They may be stated directly or implied.</a:t>
            </a:r>
          </a:p>
          <a:p>
            <a:r>
              <a:rPr lang="en-CA" dirty="0" smtClean="0"/>
              <a:t>Interpretation uncovers the theme.</a:t>
            </a:r>
            <a:endParaRPr lang="en-CA" dirty="0"/>
          </a:p>
        </p:txBody>
      </p:sp>
      <p:sp>
        <p:nvSpPr>
          <p:cNvPr id="3" name="Title 2"/>
          <p:cNvSpPr>
            <a:spLocks noGrp="1"/>
          </p:cNvSpPr>
          <p:nvPr>
            <p:ph type="title"/>
          </p:nvPr>
        </p:nvSpPr>
        <p:spPr/>
        <p:txBody>
          <a:bodyPr/>
          <a:lstStyle/>
          <a:p>
            <a:r>
              <a:rPr lang="en-CA" dirty="0" smtClean="0"/>
              <a:t>Theme</a:t>
            </a:r>
            <a:endParaRPr lang="en-CA" dirty="0"/>
          </a:p>
        </p:txBody>
      </p:sp>
      <p:pic>
        <p:nvPicPr>
          <p:cNvPr id="4" name="Picture 3" descr="shortstoriestoreadonline.gif"/>
          <p:cNvPicPr>
            <a:picLocks noChangeAspect="1"/>
          </p:cNvPicPr>
          <p:nvPr/>
        </p:nvPicPr>
        <p:blipFill>
          <a:blip r:embed="rId2" cstate="print"/>
          <a:stretch>
            <a:fillRect/>
          </a:stretch>
        </p:blipFill>
        <p:spPr>
          <a:xfrm>
            <a:off x="4499992" y="4077072"/>
            <a:ext cx="3612363" cy="2546623"/>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“Every man needs to feel allegiance to his native country, whether he always appreciates that country or not”.</a:t>
            </a:r>
          </a:p>
          <a:p>
            <a:endParaRPr lang="en-CA" dirty="0" smtClean="0"/>
          </a:p>
          <a:p>
            <a:pPr lvl="2"/>
            <a:r>
              <a:rPr lang="en-CA" dirty="0" smtClean="0"/>
              <a:t>From “A man without a country” by Edward Hale</a:t>
            </a:r>
            <a:endParaRPr lang="en-CA" dirty="0"/>
          </a:p>
        </p:txBody>
      </p:sp>
      <p:sp>
        <p:nvSpPr>
          <p:cNvPr id="3" name="Title 2"/>
          <p:cNvSpPr>
            <a:spLocks noGrp="1"/>
          </p:cNvSpPr>
          <p:nvPr>
            <p:ph type="title"/>
          </p:nvPr>
        </p:nvSpPr>
        <p:spPr/>
        <p:txBody>
          <a:bodyPr/>
          <a:lstStyle/>
          <a:p>
            <a:r>
              <a:rPr lang="en-CA" dirty="0" smtClean="0"/>
              <a:t>Example of theme</a:t>
            </a:r>
            <a:endParaRPr lang="en-CA" dirty="0"/>
          </a:p>
        </p:txBody>
      </p:sp>
      <p:pic>
        <p:nvPicPr>
          <p:cNvPr id="4" name="Picture 3" descr="books1.gif"/>
          <p:cNvPicPr>
            <a:picLocks noChangeAspect="1"/>
          </p:cNvPicPr>
          <p:nvPr/>
        </p:nvPicPr>
        <p:blipFill>
          <a:blip r:embed="rId2" cstate="print"/>
          <a:stretch>
            <a:fillRect/>
          </a:stretch>
        </p:blipFill>
        <p:spPr>
          <a:xfrm>
            <a:off x="3203848" y="4005064"/>
            <a:ext cx="2924175" cy="263842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r>
              <a:rPr lang="en-CA" dirty="0" smtClean="0"/>
              <a:t>Plot</a:t>
            </a:r>
          </a:p>
          <a:p>
            <a:r>
              <a:rPr lang="en-CA" dirty="0" smtClean="0"/>
              <a:t>Setting</a:t>
            </a:r>
          </a:p>
          <a:p>
            <a:r>
              <a:rPr lang="en-CA" dirty="0" smtClean="0"/>
              <a:t>Characters</a:t>
            </a:r>
          </a:p>
          <a:p>
            <a:r>
              <a:rPr lang="en-CA" dirty="0" smtClean="0"/>
              <a:t>Point of View</a:t>
            </a:r>
          </a:p>
          <a:p>
            <a:r>
              <a:rPr lang="en-CA" dirty="0" smtClean="0"/>
              <a:t>Theme</a:t>
            </a:r>
            <a:endParaRPr lang="en-CA" dirty="0"/>
          </a:p>
        </p:txBody>
      </p:sp>
      <p:sp>
        <p:nvSpPr>
          <p:cNvPr id="3" name="Title 2"/>
          <p:cNvSpPr>
            <a:spLocks noGrp="1"/>
          </p:cNvSpPr>
          <p:nvPr>
            <p:ph type="title"/>
          </p:nvPr>
        </p:nvSpPr>
        <p:spPr/>
        <p:txBody>
          <a:bodyPr/>
          <a:lstStyle/>
          <a:p>
            <a:r>
              <a:rPr lang="en-CA" dirty="0" smtClean="0"/>
              <a:t>Story Terms</a:t>
            </a:r>
            <a:endParaRPr lang="en-CA" dirty="0"/>
          </a:p>
        </p:txBody>
      </p:sp>
      <p:pic>
        <p:nvPicPr>
          <p:cNvPr id="4" name="Picture 3" descr="soup.gif"/>
          <p:cNvPicPr>
            <a:picLocks noChangeAspect="1"/>
          </p:cNvPicPr>
          <p:nvPr/>
        </p:nvPicPr>
        <p:blipFill>
          <a:blip r:embed="rId2" cstate="print"/>
          <a:stretch>
            <a:fillRect/>
          </a:stretch>
        </p:blipFill>
        <p:spPr>
          <a:xfrm>
            <a:off x="3923928" y="1412776"/>
            <a:ext cx="4295775" cy="31623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dirty="0" smtClean="0"/>
          </a:p>
          <a:p>
            <a:endParaRPr lang="en-CA" dirty="0" smtClean="0"/>
          </a:p>
          <a:p>
            <a:endParaRPr lang="en-CA" dirty="0" smtClean="0"/>
          </a:p>
          <a:p>
            <a:r>
              <a:rPr lang="en-CA" dirty="0" smtClean="0"/>
              <a:t>Plot is what happens and how it happens in a narrative.  A narrative is any work that tells a story, such as a short story, a novel, a drama, or a narrative poem.</a:t>
            </a:r>
            <a:endParaRPr lang="en-CA" dirty="0"/>
          </a:p>
        </p:txBody>
      </p:sp>
      <p:sp>
        <p:nvSpPr>
          <p:cNvPr id="3" name="Title 2"/>
          <p:cNvSpPr>
            <a:spLocks noGrp="1"/>
          </p:cNvSpPr>
          <p:nvPr>
            <p:ph type="title"/>
          </p:nvPr>
        </p:nvSpPr>
        <p:spPr/>
        <p:txBody>
          <a:bodyPr/>
          <a:lstStyle/>
          <a:p>
            <a:r>
              <a:rPr lang="en-CA" dirty="0" smtClean="0"/>
              <a:t>Plot</a:t>
            </a:r>
            <a:endParaRPr lang="en-CA" dirty="0"/>
          </a:p>
        </p:txBody>
      </p:sp>
      <p:pic>
        <p:nvPicPr>
          <p:cNvPr id="4" name="Picture 3" descr="short-stories-header-jpeg.jpg"/>
          <p:cNvPicPr>
            <a:picLocks noChangeAspect="1"/>
          </p:cNvPicPr>
          <p:nvPr/>
        </p:nvPicPr>
        <p:blipFill>
          <a:blip r:embed="rId2" cstate="print"/>
          <a:stretch>
            <a:fillRect/>
          </a:stretch>
        </p:blipFill>
        <p:spPr>
          <a:xfrm>
            <a:off x="3491880" y="188640"/>
            <a:ext cx="4088904" cy="227687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CA" sz="2400" dirty="0" smtClean="0"/>
              <a:t>Exposition: the background information in a story. The opening situation-event that gives rise to conflict. Includes the setting (time, place, situation).</a:t>
            </a:r>
          </a:p>
          <a:p>
            <a:r>
              <a:rPr lang="en-CA" sz="2400" dirty="0" smtClean="0"/>
              <a:t>Rising action: event that complicates or intensifies the main conflict. Action and suspense increases.</a:t>
            </a:r>
          </a:p>
          <a:p>
            <a:r>
              <a:rPr lang="en-CA" sz="2400" dirty="0" smtClean="0"/>
              <a:t>Climax: the highest point of interest or suspense in the story. The conflict gets resolved.</a:t>
            </a:r>
          </a:p>
          <a:p>
            <a:r>
              <a:rPr lang="en-CA" sz="2400" dirty="0" smtClean="0"/>
              <a:t>Falling action: the logical result of the climax. The action and suspense decreases.</a:t>
            </a:r>
          </a:p>
          <a:p>
            <a:r>
              <a:rPr lang="en-CA" sz="2400" dirty="0" smtClean="0"/>
              <a:t>Resolution or Denouement: the final resolution of the story. All loose ends must be tied up.</a:t>
            </a:r>
            <a:endParaRPr lang="en-CA" sz="2400" dirty="0"/>
          </a:p>
        </p:txBody>
      </p:sp>
      <p:sp>
        <p:nvSpPr>
          <p:cNvPr id="3" name="Title 2"/>
          <p:cNvSpPr>
            <a:spLocks noGrp="1"/>
          </p:cNvSpPr>
          <p:nvPr>
            <p:ph type="title"/>
          </p:nvPr>
        </p:nvSpPr>
        <p:spPr/>
        <p:txBody>
          <a:bodyPr>
            <a:normAutofit fontScale="90000"/>
          </a:bodyPr>
          <a:lstStyle/>
          <a:p>
            <a:r>
              <a:rPr lang="en-CA" dirty="0" smtClean="0"/>
              <a:t/>
            </a:r>
            <a:br>
              <a:rPr lang="en-CA" dirty="0" smtClean="0"/>
            </a:br>
            <a:r>
              <a:rPr lang="en-CA" dirty="0" smtClean="0"/>
              <a:t>Parts of the Plot</a:t>
            </a:r>
            <a:br>
              <a:rPr lang="en-CA" dirty="0" smtClean="0"/>
            </a:br>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Conflict is a struggle between opposing forces.</a:t>
            </a:r>
          </a:p>
          <a:p>
            <a:r>
              <a:rPr lang="en-CA" dirty="0" smtClean="0"/>
              <a:t>Every plot must have some form of conflict.</a:t>
            </a:r>
          </a:p>
          <a:p>
            <a:r>
              <a:rPr lang="en-CA" dirty="0" smtClean="0"/>
              <a:t>Stories can have more than one conflict.</a:t>
            </a:r>
          </a:p>
          <a:p>
            <a:r>
              <a:rPr lang="en-CA" dirty="0" smtClean="0"/>
              <a:t>Conflicts can be:</a:t>
            </a:r>
          </a:p>
          <a:p>
            <a:pPr lvl="1"/>
            <a:r>
              <a:rPr lang="en-CA" dirty="0" smtClean="0"/>
              <a:t>External: a struggle with an outside force-another person, group, animal, nature, or a nonhuman obstacle.</a:t>
            </a:r>
          </a:p>
          <a:p>
            <a:pPr lvl="1"/>
            <a:r>
              <a:rPr lang="en-CA" dirty="0" smtClean="0"/>
              <a:t>Internal: a struggle that takes place inside the characters mind.</a:t>
            </a:r>
            <a:endParaRPr lang="en-CA" dirty="0"/>
          </a:p>
        </p:txBody>
      </p:sp>
      <p:sp>
        <p:nvSpPr>
          <p:cNvPr id="3" name="Title 2"/>
          <p:cNvSpPr>
            <a:spLocks noGrp="1"/>
          </p:cNvSpPr>
          <p:nvPr>
            <p:ph type="title"/>
          </p:nvPr>
        </p:nvSpPr>
        <p:spPr/>
        <p:txBody>
          <a:bodyPr/>
          <a:lstStyle/>
          <a:p>
            <a:r>
              <a:rPr lang="en-CA" dirty="0" smtClean="0"/>
              <a:t>Conflict</a:t>
            </a:r>
            <a:endParaRPr lang="en-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95536" y="188640"/>
            <a:ext cx="8229600" cy="1143000"/>
          </a:xfrm>
        </p:spPr>
        <p:txBody>
          <a:bodyPr/>
          <a:lstStyle/>
          <a:p>
            <a:r>
              <a:rPr lang="en-CA" dirty="0" smtClean="0"/>
              <a:t>Diagram of the plot</a:t>
            </a:r>
            <a:endParaRPr lang="en-CA" dirty="0"/>
          </a:p>
        </p:txBody>
      </p:sp>
      <p:pic>
        <p:nvPicPr>
          <p:cNvPr id="6" name="Content Placeholder 5" descr="freytag1.jpg"/>
          <p:cNvPicPr>
            <a:picLocks noGrp="1" noChangeAspect="1"/>
          </p:cNvPicPr>
          <p:nvPr>
            <p:ph idx="1"/>
          </p:nvPr>
        </p:nvPicPr>
        <p:blipFill>
          <a:blip r:embed="rId2" cstate="print"/>
          <a:stretch>
            <a:fillRect/>
          </a:stretch>
        </p:blipFill>
        <p:spPr>
          <a:xfrm>
            <a:off x="1173143" y="1481138"/>
            <a:ext cx="6797714" cy="4525962"/>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Suspense: when the reader wonders what will happen next. It is excitement of tension.</a:t>
            </a:r>
          </a:p>
          <a:p>
            <a:r>
              <a:rPr lang="en-CA" dirty="0" smtClean="0"/>
              <a:t>Foreshadowing: hints or clues about what will happen next in the story.</a:t>
            </a:r>
          </a:p>
          <a:p>
            <a:r>
              <a:rPr lang="en-CA" dirty="0" smtClean="0"/>
              <a:t>Flashback: interrupts the normal sequence of events to tell about something that happened in the past.</a:t>
            </a:r>
          </a:p>
          <a:p>
            <a:r>
              <a:rPr lang="en-CA" dirty="0" smtClean="0"/>
              <a:t>Surprise ending: a conclusion that the reader did not expect (use of irony).</a:t>
            </a:r>
          </a:p>
          <a:p>
            <a:endParaRPr lang="en-CA" dirty="0"/>
          </a:p>
        </p:txBody>
      </p:sp>
      <p:sp>
        <p:nvSpPr>
          <p:cNvPr id="3" name="Title 2"/>
          <p:cNvSpPr>
            <a:spLocks noGrp="1"/>
          </p:cNvSpPr>
          <p:nvPr>
            <p:ph type="title"/>
          </p:nvPr>
        </p:nvSpPr>
        <p:spPr/>
        <p:txBody>
          <a:bodyPr/>
          <a:lstStyle/>
          <a:p>
            <a:r>
              <a:rPr lang="en-CA" dirty="0" smtClean="0"/>
              <a:t>Special Techniques of the plot</a:t>
            </a:r>
            <a:endParaRPr lang="en-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time, place and circumstances of a story.</a:t>
            </a:r>
          </a:p>
          <a:p>
            <a:r>
              <a:rPr lang="en-CA" dirty="0" smtClean="0"/>
              <a:t>Details that describe:</a:t>
            </a:r>
          </a:p>
          <a:p>
            <a:pPr lvl="1"/>
            <a:r>
              <a:rPr lang="en-CA" dirty="0" smtClean="0"/>
              <a:t>Furniture</a:t>
            </a:r>
          </a:p>
          <a:p>
            <a:pPr lvl="1"/>
            <a:r>
              <a:rPr lang="en-CA" dirty="0" smtClean="0"/>
              <a:t>Scenery</a:t>
            </a:r>
          </a:p>
          <a:p>
            <a:pPr lvl="1"/>
            <a:r>
              <a:rPr lang="en-CA" dirty="0" smtClean="0"/>
              <a:t>Customs</a:t>
            </a:r>
          </a:p>
          <a:p>
            <a:pPr lvl="1"/>
            <a:r>
              <a:rPr lang="en-CA" dirty="0" smtClean="0"/>
              <a:t>Transportation</a:t>
            </a:r>
          </a:p>
          <a:p>
            <a:pPr lvl="1"/>
            <a:r>
              <a:rPr lang="en-CA" dirty="0" smtClean="0"/>
              <a:t>Clothing</a:t>
            </a:r>
          </a:p>
          <a:p>
            <a:pPr lvl="1"/>
            <a:r>
              <a:rPr lang="en-CA" dirty="0" smtClean="0"/>
              <a:t>Dialect</a:t>
            </a:r>
          </a:p>
          <a:p>
            <a:pPr lvl="1"/>
            <a:r>
              <a:rPr lang="en-CA" dirty="0" smtClean="0"/>
              <a:t>Weather</a:t>
            </a:r>
          </a:p>
          <a:p>
            <a:pPr lvl="1"/>
            <a:r>
              <a:rPr lang="en-CA" dirty="0" smtClean="0"/>
              <a:t>Time of day</a:t>
            </a:r>
          </a:p>
          <a:p>
            <a:pPr lvl="1"/>
            <a:r>
              <a:rPr lang="en-CA" dirty="0" smtClean="0"/>
              <a:t>Time of year</a:t>
            </a:r>
          </a:p>
          <a:p>
            <a:pPr lvl="1"/>
            <a:endParaRPr lang="en-CA" dirty="0"/>
          </a:p>
        </p:txBody>
      </p:sp>
      <p:sp>
        <p:nvSpPr>
          <p:cNvPr id="3" name="Title 2"/>
          <p:cNvSpPr>
            <a:spLocks noGrp="1"/>
          </p:cNvSpPr>
          <p:nvPr>
            <p:ph type="title"/>
          </p:nvPr>
        </p:nvSpPr>
        <p:spPr/>
        <p:txBody>
          <a:bodyPr>
            <a:normAutofit fontScale="90000"/>
          </a:bodyPr>
          <a:lstStyle/>
          <a:p>
            <a:r>
              <a:rPr lang="en-CA" dirty="0" smtClean="0"/>
              <a:t/>
            </a:r>
            <a:br>
              <a:rPr lang="en-CA" dirty="0" smtClean="0"/>
            </a:br>
            <a:r>
              <a:rPr lang="en-CA" dirty="0" smtClean="0"/>
              <a:t>Setting</a:t>
            </a:r>
            <a:br>
              <a:rPr lang="en-CA" dirty="0" smtClean="0"/>
            </a:br>
            <a:endParaRPr lang="en-CA" dirty="0"/>
          </a:p>
        </p:txBody>
      </p:sp>
      <p:pic>
        <p:nvPicPr>
          <p:cNvPr id="4" name="Picture 3" descr="landscapes desktop wallpaper 4574.jpg"/>
          <p:cNvPicPr>
            <a:picLocks noChangeAspect="1"/>
          </p:cNvPicPr>
          <p:nvPr/>
        </p:nvPicPr>
        <p:blipFill>
          <a:blip r:embed="rId2" cstate="print"/>
          <a:stretch>
            <a:fillRect/>
          </a:stretch>
        </p:blipFill>
        <p:spPr>
          <a:xfrm>
            <a:off x="3347864" y="2780928"/>
            <a:ext cx="5364088" cy="3302701"/>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Is the overall feeling or emotion of a piece of writing.</a:t>
            </a:r>
          </a:p>
          <a:p>
            <a:endParaRPr lang="en-CA" dirty="0" smtClean="0"/>
          </a:p>
          <a:p>
            <a:r>
              <a:rPr lang="en-CA" dirty="0" smtClean="0"/>
              <a:t>Atmosphere is created by:</a:t>
            </a:r>
          </a:p>
          <a:p>
            <a:pPr lvl="1"/>
            <a:r>
              <a:rPr lang="en-CA" dirty="0" smtClean="0"/>
              <a:t>The mood</a:t>
            </a:r>
          </a:p>
          <a:p>
            <a:pPr lvl="1"/>
            <a:r>
              <a:rPr lang="en-CA" dirty="0" smtClean="0"/>
              <a:t>Feelings</a:t>
            </a:r>
          </a:p>
          <a:p>
            <a:pPr lvl="1"/>
            <a:r>
              <a:rPr lang="en-CA" dirty="0" smtClean="0"/>
              <a:t>Word choice</a:t>
            </a:r>
          </a:p>
          <a:p>
            <a:pPr lvl="1"/>
            <a:r>
              <a:rPr lang="en-CA" dirty="0" smtClean="0"/>
              <a:t>Weather</a:t>
            </a:r>
          </a:p>
        </p:txBody>
      </p:sp>
      <p:sp>
        <p:nvSpPr>
          <p:cNvPr id="3" name="Title 2"/>
          <p:cNvSpPr>
            <a:spLocks noGrp="1"/>
          </p:cNvSpPr>
          <p:nvPr>
            <p:ph type="title"/>
          </p:nvPr>
        </p:nvSpPr>
        <p:spPr/>
        <p:txBody>
          <a:bodyPr/>
          <a:lstStyle/>
          <a:p>
            <a:r>
              <a:rPr lang="en-CA" dirty="0" smtClean="0"/>
              <a:t>Atmosphere</a:t>
            </a:r>
            <a:endParaRPr lang="en-CA" dirty="0"/>
          </a:p>
        </p:txBody>
      </p:sp>
      <p:pic>
        <p:nvPicPr>
          <p:cNvPr id="4" name="Picture 3" descr="schort-1024x819.jpg"/>
          <p:cNvPicPr>
            <a:picLocks noChangeAspect="1"/>
          </p:cNvPicPr>
          <p:nvPr/>
        </p:nvPicPr>
        <p:blipFill>
          <a:blip r:embed="rId2" cstate="print"/>
          <a:stretch>
            <a:fillRect/>
          </a:stretch>
        </p:blipFill>
        <p:spPr>
          <a:xfrm>
            <a:off x="5580112" y="2492896"/>
            <a:ext cx="3209100" cy="3573016"/>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169</TotalTime>
  <Words>766</Words>
  <Application>Microsoft Office PowerPoint</Application>
  <PresentationFormat>On-screen Show (4:3)</PresentationFormat>
  <Paragraphs>111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Lucida Sans Unicode</vt:lpstr>
      <vt:lpstr>Verdana</vt:lpstr>
      <vt:lpstr>Wingdings 2</vt:lpstr>
      <vt:lpstr>Wingdings 3</vt:lpstr>
      <vt:lpstr>Concourse</vt:lpstr>
      <vt:lpstr>Elements of a Short Story</vt:lpstr>
      <vt:lpstr>Story Terms</vt:lpstr>
      <vt:lpstr>Plot</vt:lpstr>
      <vt:lpstr> Parts of the Plot </vt:lpstr>
      <vt:lpstr>Conflict</vt:lpstr>
      <vt:lpstr>Diagram of the plot</vt:lpstr>
      <vt:lpstr>Special Techniques of the plot</vt:lpstr>
      <vt:lpstr> Setting </vt:lpstr>
      <vt:lpstr>Atmosphere</vt:lpstr>
      <vt:lpstr>The Functions of a setting</vt:lpstr>
      <vt:lpstr>Types of characters</vt:lpstr>
      <vt:lpstr>Types of Characters</vt:lpstr>
      <vt:lpstr>Characterization</vt:lpstr>
      <vt:lpstr>Direct characterization</vt:lpstr>
      <vt:lpstr>Indirect Characterization</vt:lpstr>
      <vt:lpstr> Two primary types of character </vt:lpstr>
      <vt:lpstr>Factors in analysing characters</vt:lpstr>
      <vt:lpstr>Theme</vt:lpstr>
      <vt:lpstr>Example of theme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a Short Story</dc:title>
  <dc:creator>Laura</dc:creator>
  <cp:lastModifiedBy>Laura Earle</cp:lastModifiedBy>
  <cp:revision>13</cp:revision>
  <dcterms:created xsi:type="dcterms:W3CDTF">2011-09-11T15:01:27Z</dcterms:created>
  <dcterms:modified xsi:type="dcterms:W3CDTF">2014-12-01T16:34:39Z</dcterms:modified>
</cp:coreProperties>
</file>