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handoutMasterIdLst>
    <p:handoutMasterId r:id="rId53"/>
  </p:handoutMasterIdLst>
  <p:sldIdLst>
    <p:sldId id="256" r:id="rId2"/>
    <p:sldId id="306" r:id="rId3"/>
    <p:sldId id="257" r:id="rId4"/>
    <p:sldId id="262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72" r:id="rId14"/>
    <p:sldId id="271" r:id="rId15"/>
    <p:sldId id="268" r:id="rId16"/>
    <p:sldId id="269" r:id="rId17"/>
    <p:sldId id="270" r:id="rId18"/>
    <p:sldId id="30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307" r:id="rId39"/>
    <p:sldId id="293" r:id="rId40"/>
    <p:sldId id="294" r:id="rId41"/>
    <p:sldId id="295" r:id="rId42"/>
    <p:sldId id="30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0000"/>
    <a:srgbClr val="4D4D4D"/>
    <a:srgbClr val="FF9900"/>
    <a:srgbClr val="800000"/>
    <a:srgbClr val="777777"/>
    <a:srgbClr val="7CC8CE"/>
    <a:srgbClr val="C4D2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9" Type="http://schemas.openxmlformats.org/officeDocument/2006/relationships/slide" Target="slides/slide44.xml"/><Relationship Id="rId3" Type="http://schemas.openxmlformats.org/officeDocument/2006/relationships/slide" Target="slides/slide5.xml"/><Relationship Id="rId21" Type="http://schemas.openxmlformats.org/officeDocument/2006/relationships/slide" Target="slides/slide24.xml"/><Relationship Id="rId34" Type="http://schemas.openxmlformats.org/officeDocument/2006/relationships/slide" Target="slides/slide37.xml"/><Relationship Id="rId42" Type="http://schemas.openxmlformats.org/officeDocument/2006/relationships/slide" Target="slides/slide47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33" Type="http://schemas.openxmlformats.org/officeDocument/2006/relationships/slide" Target="slides/slide36.xml"/><Relationship Id="rId38" Type="http://schemas.openxmlformats.org/officeDocument/2006/relationships/slide" Target="slides/slide43.xml"/><Relationship Id="rId46" Type="http://schemas.openxmlformats.org/officeDocument/2006/relationships/slide" Target="slides/slide51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32.xml"/><Relationship Id="rId41" Type="http://schemas.openxmlformats.org/officeDocument/2006/relationships/slide" Target="slides/slide46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7.xml"/><Relationship Id="rId32" Type="http://schemas.openxmlformats.org/officeDocument/2006/relationships/slide" Target="slides/slide35.xml"/><Relationship Id="rId37" Type="http://schemas.openxmlformats.org/officeDocument/2006/relationships/slide" Target="slides/slide41.xml"/><Relationship Id="rId40" Type="http://schemas.openxmlformats.org/officeDocument/2006/relationships/slide" Target="slides/slide45.xml"/><Relationship Id="rId45" Type="http://schemas.openxmlformats.org/officeDocument/2006/relationships/slide" Target="slides/slide50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6.xml"/><Relationship Id="rId28" Type="http://schemas.openxmlformats.org/officeDocument/2006/relationships/slide" Target="slides/slide31.xml"/><Relationship Id="rId36" Type="http://schemas.openxmlformats.org/officeDocument/2006/relationships/slide" Target="slides/slide40.xml"/><Relationship Id="rId10" Type="http://schemas.openxmlformats.org/officeDocument/2006/relationships/slide" Target="slides/slide12.xml"/><Relationship Id="rId19" Type="http://schemas.openxmlformats.org/officeDocument/2006/relationships/slide" Target="slides/slide22.xml"/><Relationship Id="rId31" Type="http://schemas.openxmlformats.org/officeDocument/2006/relationships/slide" Target="slides/slide34.xml"/><Relationship Id="rId44" Type="http://schemas.openxmlformats.org/officeDocument/2006/relationships/slide" Target="slides/slide49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5.xml"/><Relationship Id="rId27" Type="http://schemas.openxmlformats.org/officeDocument/2006/relationships/slide" Target="slides/slide30.xml"/><Relationship Id="rId30" Type="http://schemas.openxmlformats.org/officeDocument/2006/relationships/slide" Target="slides/slide33.xml"/><Relationship Id="rId35" Type="http://schemas.openxmlformats.org/officeDocument/2006/relationships/slide" Target="slides/slide39.xml"/><Relationship Id="rId43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EE3E-21A3-4BAD-894B-F4B678F55BE7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D0B53-1773-401F-B778-6464FF252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02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76D7F-6076-4920-8964-4949A0C1AF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F4593-0E75-459A-8511-4B10304AB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F8AC0-4D0D-4038-A4D0-B6D786661E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6826B-658D-4CB0-93F4-07075081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27E4-6360-4E0C-96B2-903674D355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D300E-505A-41C0-B652-BFF16EB297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A1459-3560-4856-832A-EA7B816A68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DB5A8-14A9-4158-893D-232FB949E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5974C-AB99-4D64-AC67-3E8B64AE55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AA207-9FDD-4031-BFD4-ECD6309150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5DEA7-2453-45A5-9D4E-AED5CC0C6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12114C0-0F79-4CA5-8735-60C34FBE1E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480030A-FB18-4CE0-9D77-92A6E07C9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4ztEgNlOTM&amp;feature=related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creh__yyAk" TargetMode="External"/><Relationship Id="rId2" Type="http://schemas.openxmlformats.org/officeDocument/2006/relationships/hyperlink" Target="http://www.howcast.com/videos/237556-How-To-Blow-a-Shofar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sag1k5D7nS4&amp;feature=related&amp;safety_mode=true&amp;persist_safety_mode=1&amp;safe=activ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2IJ1tM7DHQ" TargetMode="External"/><Relationship Id="rId2" Type="http://schemas.openxmlformats.org/officeDocument/2006/relationships/hyperlink" Target="http://www.youtube.com/watch?v=66I33r7y_IY&amp;feature=related" TargetMode="Externa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QsLv3xY7l4&amp;feature=related" TargetMode="External"/><Relationship Id="rId2" Type="http://schemas.openxmlformats.org/officeDocument/2006/relationships/hyperlink" Target="http://www.youtube.com/watch?v=WQlDfUEpk10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v_lY8AJtAc&amp;feature=related" TargetMode="External"/><Relationship Id="rId2" Type="http://schemas.openxmlformats.org/officeDocument/2006/relationships/hyperlink" Target="http://www.youtube.com/watch?v=Ls25O5okKtY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Bthec4v30Q" TargetMode="Externa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7fPRbcLeaE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World Religions 3106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Unit </a:t>
            </a:r>
            <a:r>
              <a:rPr lang="en-US" sz="5400" dirty="0" smtClean="0"/>
              <a:t>I: Judaism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9812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Twelve Tribes of Israel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Jacob had 12 sons, who gave rise to the 12 tribes of Israel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There was a drought in Canaan, and the descendents of Abraham moved to Egypt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Hebrew people lived in Egypt for hundreds of years, until the Exodus ~ 1200 B.C.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They were treated as second class citizens, and they wished to leave</a:t>
            </a:r>
          </a:p>
          <a:p>
            <a:pPr marL="0" indent="0" algn="r" eaLnBrk="1" hangingPunct="1">
              <a:lnSpc>
                <a:spcPct val="90000"/>
              </a:lnSpc>
              <a:buNone/>
            </a:pPr>
            <a:endParaRPr lang="en-US" sz="1600" i="1" dirty="0" smtClean="0"/>
          </a:p>
          <a:p>
            <a:pPr marL="0" indent="0" algn="r" eaLnBrk="1" hangingPunct="1">
              <a:lnSpc>
                <a:spcPct val="90000"/>
              </a:lnSpc>
              <a:buNone/>
            </a:pPr>
            <a:r>
              <a:rPr lang="en-US" sz="1600" i="1" dirty="0" smtClean="0"/>
              <a:t>Handout – “Twelve Tribes of Israel”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3781"/>
            <a:ext cx="394493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The Twelve Tribes of Israel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62200"/>
            <a:ext cx="34290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	</a:t>
            </a:r>
          </a:p>
        </p:txBody>
      </p:sp>
      <p:pic>
        <p:nvPicPr>
          <p:cNvPr id="4" name="Picture 3" descr="Tribes of Isra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536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Passover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104900"/>
            <a:ext cx="8305800" cy="48387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God visits 10 plagues on the Egyptians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is the death of every firstborn (son)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Hebrews put lamb’s blood on their lintels (doorposts)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angel of death “passes over” their homes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celebrate Passover every spring around Good Friday. (2013: Sundown Monday, March 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sundown Tuesday, April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Note: Jesus was arrested and crucified during Passover celebrations in Jerusalem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Passover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Pass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10" y="914400"/>
            <a:ext cx="8828690" cy="56896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Exodus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7772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Moses led the Hebrews out of Egypt ~1200BC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They crossed the Red Sea and wandered in the desert for 40 years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Eventually, they conquered the cities of Canaan and established Israel ~ 1000 BC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US" dirty="0" smtClean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4" name="Picture 3" descr="Exod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3" y="133165"/>
            <a:ext cx="8788893" cy="659167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Ten Commandments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7526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Moses received the Ten Commandments from Yahweh on a mountaintop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i="1" dirty="0" smtClean="0"/>
              <a:t>Side note: He actually received the commandments twice. The first time Moses came down the Israelites were worshipping a golden calf, so he smashed them. Later, he went back</a:t>
            </a:r>
            <a:r>
              <a:rPr lang="en-US" sz="2400" i="1" dirty="0"/>
              <a:t>.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The Ten Commandments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0"/>
            <a:ext cx="2057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Ten Command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753" y="304800"/>
            <a:ext cx="8744493" cy="62484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7848600" cy="4114800"/>
          </a:xfrm>
        </p:spPr>
        <p:txBody>
          <a:bodyPr/>
          <a:lstStyle/>
          <a:p>
            <a:r>
              <a:rPr lang="en-US" dirty="0" smtClean="0"/>
              <a:t>The Prince of Egypt</a:t>
            </a:r>
          </a:p>
          <a:p>
            <a:endParaRPr lang="en-US" dirty="0"/>
          </a:p>
          <a:p>
            <a:pPr lvl="1"/>
            <a:r>
              <a:rPr lang="en-US" dirty="0" smtClean="0"/>
              <a:t>Complete questions on this movie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85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Kingdom of David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1336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Israelites eventually conquered all of Canaan. David reigned c.1000 B.C.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 defeated the Philistines through single combat with their champion Goliath. (Similar to Trojan war)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Handouts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Fast Facts on Judaism</a:t>
            </a:r>
          </a:p>
          <a:p>
            <a:endParaRPr lang="en-US" dirty="0"/>
          </a:p>
          <a:p>
            <a:r>
              <a:rPr lang="en-US" dirty="0" smtClean="0"/>
              <a:t>Jewish Hatred</a:t>
            </a:r>
          </a:p>
          <a:p>
            <a:endParaRPr lang="en-US" dirty="0"/>
          </a:p>
          <a:p>
            <a:r>
              <a:rPr lang="en-US" dirty="0" smtClean="0"/>
              <a:t>Jewish Symbols</a:t>
            </a:r>
          </a:p>
          <a:p>
            <a:endParaRPr lang="en-US" dirty="0"/>
          </a:p>
          <a:p>
            <a:r>
              <a:rPr lang="en-US" dirty="0" smtClean="0"/>
              <a:t>Judaism Notes</a:t>
            </a:r>
          </a:p>
          <a:p>
            <a:endParaRPr lang="en-US" dirty="0"/>
          </a:p>
          <a:p>
            <a:r>
              <a:rPr lang="en-US" dirty="0" smtClean="0"/>
              <a:t>Who Are the Jews?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7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1905000" cy="3238500"/>
          </a:xfrm>
        </p:spPr>
        <p:txBody>
          <a:bodyPr/>
          <a:lstStyle/>
          <a:p>
            <a:pPr eaLnBrk="1" hangingPunct="1"/>
            <a:r>
              <a:rPr lang="en-US" sz="2400" i="0" dirty="0" smtClean="0"/>
              <a:t>Saul, David and Solomon</a:t>
            </a:r>
            <a:br>
              <a:rPr lang="en-US" sz="2400" i="0" dirty="0" smtClean="0"/>
            </a:br>
            <a:r>
              <a:rPr lang="en-US" sz="2400" i="0" dirty="0" smtClean="0"/>
              <a:t>United Israel</a:t>
            </a:r>
            <a:br>
              <a:rPr lang="en-US" sz="2400" i="0" dirty="0" smtClean="0"/>
            </a:br>
            <a:r>
              <a:rPr lang="en-US" sz="2400" i="0" dirty="0" smtClean="0"/>
              <a:t>1050-950 B.C.</a:t>
            </a:r>
          </a:p>
        </p:txBody>
      </p:sp>
      <p:pic>
        <p:nvPicPr>
          <p:cNvPr id="5" name="Picture 4" descr="Kingdom of Dav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76200"/>
            <a:ext cx="6101008" cy="67056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Kingdom Divided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8288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After Solomon, the nation divided. The 10 northern tribes become Israel. The 2 southern tribes become Judah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remains like this for 200 years, until Israel is destroyed by Assyria in the 700s B.C.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394493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Israel and Judah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0"/>
            <a:ext cx="3505200" cy="2743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	Note: The ten northern tribes are the “lost tribes” of Israel, scattered when the Assyrians conquered them (721 B.C.).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	Judah survives.</a:t>
            </a:r>
          </a:p>
        </p:txBody>
      </p:sp>
      <p:pic>
        <p:nvPicPr>
          <p:cNvPr id="4" name="Picture 3" descr="Tribes of Isra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79056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Assyrians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9906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Assyrian relief showing Israelite King Jehu bowing to the Assyrian King.</a:t>
            </a:r>
          </a:p>
        </p:txBody>
      </p:sp>
      <p:pic>
        <p:nvPicPr>
          <p:cNvPr id="4" name="Picture 3" descr="Assyri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799"/>
            <a:ext cx="6553200" cy="471011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Assyrians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6362" y="990600"/>
            <a:ext cx="8153400" cy="762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 smtClean="0"/>
              <a:t>The Assyrian Empire 650 B.C.</a:t>
            </a:r>
          </a:p>
        </p:txBody>
      </p:sp>
      <p:pic>
        <p:nvPicPr>
          <p:cNvPr id="5" name="Picture 4" descr="Assyrian Empire 650 B.C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937" y="1752600"/>
            <a:ext cx="6880125" cy="4538663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Babylonian Exile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143000"/>
            <a:ext cx="81534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586 B.C. Judah is conquered by the Babylonians. Many are taken to Babylon as captives and slaves. They remain there for 50 years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Jerusalem,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temple (Solomon’s temple), the heart of Judaism, is destroyed. Synagogues are born during this time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During the exile, the Torah (The 5 “Books of Moses” --Genesis, Exodus, Leviticus and Numbers), is written down in its present form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wait for a “</a:t>
            </a:r>
            <a:r>
              <a:rPr lang="en-US" sz="2400" b="1" dirty="0" smtClean="0"/>
              <a:t>Messiah”</a:t>
            </a:r>
            <a:r>
              <a:rPr lang="en-US" sz="2400" dirty="0" smtClean="0"/>
              <a:t> to deliver them from captivity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41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The Second Temple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990600"/>
            <a:ext cx="8305800" cy="762000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 smtClean="0"/>
              <a:t>The Persians allow Jews to return to Jerusalem and rebuild the temple. The Ark of the Covenant is kept in the Holy of Holies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Second Te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800" y="16764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441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The Ark of the Covenant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362200" cy="3429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Inside: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The stone tablets given to Moses, manna from the exodus, and Aaron’s rod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4" descr="ark_of_covan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2213" y="1028699"/>
            <a:ext cx="5916987" cy="560070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9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Greek Conquest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47800"/>
            <a:ext cx="8153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332 B.C. Alexander the Great conquer Judah, bringing “</a:t>
            </a:r>
            <a:r>
              <a:rPr lang="en-US" sz="2400" b="1" dirty="0" smtClean="0"/>
              <a:t>Hellenization</a:t>
            </a:r>
            <a:r>
              <a:rPr lang="en-US" sz="2400" dirty="0" smtClean="0"/>
              <a:t>” (Greek learning and customs)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settle throughout the Mediterranean beginning the “</a:t>
            </a:r>
            <a:r>
              <a:rPr lang="en-US" sz="2400" b="1" dirty="0" smtClean="0"/>
              <a:t>Diaspora</a:t>
            </a:r>
            <a:r>
              <a:rPr lang="en-US" sz="2400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Maccabees overthrow the Greek rulers in 164 B.C. The story of “</a:t>
            </a:r>
            <a:r>
              <a:rPr lang="en-US" sz="2400" b="1" dirty="0" smtClean="0"/>
              <a:t>Hanukkah</a:t>
            </a:r>
            <a:r>
              <a:rPr lang="en-US" sz="2400" dirty="0" smtClean="0"/>
              <a:t>” celebrates this event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41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err="1" smtClean="0"/>
              <a:t>Hannukah</a:t>
            </a:r>
            <a:r>
              <a:rPr lang="en-US" dirty="0" smtClean="0"/>
              <a:t>: </a:t>
            </a:r>
            <a:r>
              <a:rPr lang="en-US" sz="3200" dirty="0" smtClean="0"/>
              <a:t>The 9 Pointed Menorah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2895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8 candles celebrate the 8 nights after the temple was liberated by the Maccabees </a:t>
            </a:r>
            <a:r>
              <a:rPr lang="en-US" sz="2400" i="1" dirty="0" smtClean="0"/>
              <a:t>(There was only enough oil for one night!)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Dec. 08—16 2012.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6" name="Picture 5" descr="Meno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914400"/>
            <a:ext cx="5372100" cy="53721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Founder: Abraham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143000"/>
            <a:ext cx="80391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All Jews trace their genetic and religious ancestry to Abraham, who lived around 1900 B.C.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He lived in Ur, in present day Iraq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Abraham made a covenant with God, who promised to make of him “a great nation” if he followed God’s commandments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He journeyed to Canaan, present day Palestine, the “promised land”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Abraham was the first person in recorded history to worship Yahweh, the all-powerful God worshipped by Jews, Christians and Muslims – 3 billion people</a:t>
            </a: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Roman Conquest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143000"/>
            <a:ext cx="81534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64 B.C. Jews lose their independence again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pray for a “</a:t>
            </a:r>
            <a:r>
              <a:rPr lang="en-US" sz="2400" b="1" dirty="0" smtClean="0"/>
              <a:t>Messiah</a:t>
            </a:r>
            <a:r>
              <a:rPr lang="en-US" sz="2400" dirty="0" smtClean="0"/>
              <a:t>” to free them from Roman rule.  (</a:t>
            </a:r>
            <a:r>
              <a:rPr lang="en-US" sz="2400" dirty="0" err="1" smtClean="0"/>
              <a:t>Yeshua</a:t>
            </a:r>
            <a:r>
              <a:rPr lang="en-US" sz="2400" dirty="0" smtClean="0"/>
              <a:t> of Nazareth is crucified c. 29.A.D.)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66 A.D. full scale rebellion against Rome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70.A.D., the rebellion is crushed, the temple is destroyed, Jerusalem is sacked, Jews are marched into Rome as slaves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With no more temple sacrifice, Judaism becomes focused on “</a:t>
            </a:r>
            <a:r>
              <a:rPr lang="en-US" sz="2400" b="1" dirty="0" smtClean="0"/>
              <a:t>Synagogues</a:t>
            </a:r>
            <a:r>
              <a:rPr lang="en-US" sz="2400" dirty="0" smtClean="0"/>
              <a:t>” and “</a:t>
            </a:r>
            <a:r>
              <a:rPr lang="en-US" sz="2400" b="1" dirty="0" smtClean="0"/>
              <a:t>Rabbis</a:t>
            </a:r>
            <a:r>
              <a:rPr lang="en-US" sz="2400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441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The Arch of Titus</a:t>
            </a:r>
            <a:endParaRPr lang="en-US" sz="3200" dirty="0" smtClean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143000"/>
            <a:ext cx="83058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Roman “</a:t>
            </a:r>
            <a:r>
              <a:rPr lang="en-US" sz="2400" b="1" dirty="0" smtClean="0"/>
              <a:t>Arch of Titus</a:t>
            </a:r>
            <a:r>
              <a:rPr lang="en-US" sz="2400" dirty="0" smtClean="0"/>
              <a:t>” showing the temple treasure and Jewish captives.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4" descr="Arch of Ti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429000"/>
            <a:ext cx="5689600" cy="317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Beliefs About God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1336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universe is governed by God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God is indivisible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Not a physical being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bible calls God, YHWH (“I am”)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A.K.A. The Lord (“</a:t>
            </a:r>
            <a:r>
              <a:rPr lang="en-US" sz="2000" dirty="0" err="1" smtClean="0"/>
              <a:t>Adonay</a:t>
            </a:r>
            <a:r>
              <a:rPr lang="en-US" sz="2000" dirty="0" smtClean="0"/>
              <a:t>”)</a:t>
            </a:r>
          </a:p>
          <a:p>
            <a:pPr eaLnBrk="1" hangingPunct="1">
              <a:lnSpc>
                <a:spcPct val="90000"/>
              </a:lnSpc>
            </a:pPr>
            <a:endParaRPr lang="en-US" sz="1700" dirty="0" smtClean="0"/>
          </a:p>
          <a:p>
            <a:pPr marL="0" indent="0" algn="r" eaLnBrk="1" hangingPunct="1">
              <a:lnSpc>
                <a:spcPct val="90000"/>
              </a:lnSpc>
              <a:buNone/>
            </a:pPr>
            <a:r>
              <a:rPr lang="en-US" sz="1700" i="1" dirty="0" smtClean="0"/>
              <a:t>Handout – “Jewish Beliefs Notes”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259927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Torah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8153400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Contained in a Holy Ark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Usually 2 or 3 in a synagogue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Written on parchment scrolls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Cannot be touched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Taken out during services and read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Divided into 54 sections. One section is read each week for the year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337147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Torah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2895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 smtClean="0"/>
              <a:t>Ark doors opened.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Torah 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3581" y="0"/>
            <a:ext cx="530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1091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Rabbis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153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trained scholar, teacher, interpreter of Jewish law, </a:t>
            </a:r>
            <a:r>
              <a:rPr lang="en-US" sz="2400" dirty="0" err="1" smtClean="0"/>
              <a:t>councillor</a:t>
            </a:r>
            <a:r>
              <a:rPr lang="en-US" sz="2400" dirty="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Jesus was called Rabbi by his followers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Conduct services like Bar Mitzvahs, weddings, and funerals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308045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23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Keeping Kosher: </a:t>
            </a:r>
            <a:r>
              <a:rPr lang="en-US" dirty="0" err="1" smtClean="0"/>
              <a:t>Kashruth</a:t>
            </a:r>
            <a:endParaRPr lang="en-US" dirty="0" smtClean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47467" y="1143000"/>
            <a:ext cx="3733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Foods must be prepared according to a set of rules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Out: </a:t>
            </a:r>
            <a:r>
              <a:rPr lang="en-CA" sz="2400" dirty="0" smtClean="0"/>
              <a:t>Pork, rabbit, eagle, owl, catfish, sturgeon, and any shellfish, insect or reptile are non-kosher</a:t>
            </a:r>
          </a:p>
          <a:p>
            <a:pPr eaLnBrk="1" hangingPunct="1">
              <a:lnSpc>
                <a:spcPct val="90000"/>
              </a:lnSpc>
            </a:pPr>
            <a:endParaRPr lang="en-CA" sz="2400" dirty="0" smtClean="0"/>
          </a:p>
          <a:p>
            <a:pPr eaLnBrk="1" hangingPunct="1">
              <a:lnSpc>
                <a:spcPct val="90000"/>
              </a:lnSpc>
            </a:pPr>
            <a:r>
              <a:rPr lang="en-CA" sz="2400" dirty="0" smtClean="0"/>
              <a:t>Strangled meats are non-kosher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Beef Kos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5015" y="1524000"/>
            <a:ext cx="5085667" cy="365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7400" y="5562600"/>
            <a:ext cx="2819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i="1" dirty="0" smtClean="0">
                <a:latin typeface="Verdana" pitchFamily="34" charset="0"/>
              </a:rPr>
              <a:t>Handout – “Soul Food”</a:t>
            </a:r>
            <a:endParaRPr lang="en-US" sz="1700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5099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Keeping Kosher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7924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" name="Picture 4" descr="Kosher McDonal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685800"/>
            <a:ext cx="8160181" cy="494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4280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848600" cy="4114800"/>
          </a:xfrm>
        </p:spPr>
        <p:txBody>
          <a:bodyPr/>
          <a:lstStyle/>
          <a:p>
            <a:r>
              <a:rPr lang="en-US" dirty="0" smtClean="0"/>
              <a:t>“Soul Food”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55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Shabbat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219200"/>
            <a:ext cx="81153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Sunset Friday to Sunset Saturday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 to Synagogue for Friday prayers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Candles lit to remember creation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Shabbas</a:t>
            </a:r>
            <a:r>
              <a:rPr lang="en-US" sz="2400" dirty="0" smtClean="0"/>
              <a:t>: Sabbath meal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Kiddush: Prayer over the wine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Challah</a:t>
            </a:r>
            <a:r>
              <a:rPr lang="en-US" sz="2400" dirty="0" smtClean="0"/>
              <a:t>: Egg bread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Shabbat meal in Israel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(6:34)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217309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30" y="228600"/>
            <a:ext cx="8516937" cy="8223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Journey of Abraham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Abraham's jour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161" y="1143000"/>
            <a:ext cx="6789675" cy="49530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Wine and </a:t>
            </a:r>
            <a:r>
              <a:rPr lang="en-US" dirty="0" err="1" smtClean="0"/>
              <a:t>Challah</a:t>
            </a:r>
            <a:endParaRPr lang="en-US" dirty="0" smtClean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Shabbat 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50" y="1143000"/>
            <a:ext cx="7429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5720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Jewish Festivals: Rosh Hashanah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153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Jewish New Year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Occurs around the Autumn Equinox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Ten day period of repentance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Ends with Yom Kippur: The Day of Atonement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Shofar is sounded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21144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3900" y="1828800"/>
            <a:ext cx="76962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How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Blow the Shofar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/>
              <a:t>(1:47</a:t>
            </a:r>
            <a:r>
              <a:rPr lang="en-US" i="1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celebrate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Rosh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Hashanah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/>
              <a:t>(2:16)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The Feast of The New Year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/>
              <a:t>(5:43)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0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Jewish Festivals: Yom Kippur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143000"/>
            <a:ext cx="81534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Holiest day in the Jewish Year. Fasting, prayers, abstinence. Day of Atonement for sins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Temple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sanctuary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/>
              <a:t>(1:27) </a:t>
            </a:r>
            <a:r>
              <a:rPr lang="en-US" sz="2400" dirty="0" smtClean="0"/>
              <a:t>when Hebrews were still a wandering people 1250-1050 BCE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/>
              <a:t>950 BCE-70CE: </a:t>
            </a:r>
            <a:r>
              <a:rPr lang="en-US" sz="2400" dirty="0" smtClean="0"/>
              <a:t>The High Priest used to enter the Holy of Holies on this day to pray for the sins of the Israelites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Animals were sacrificed for the sins of the people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Arthur: Is that Kosher?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/>
              <a:t>(11:20)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990202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0357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The </a:t>
            </a:r>
            <a:r>
              <a:rPr lang="en-US" dirty="0" err="1" smtClean="0"/>
              <a:t>Kohen</a:t>
            </a:r>
            <a:r>
              <a:rPr lang="en-US" dirty="0" smtClean="0"/>
              <a:t> </a:t>
            </a:r>
            <a:r>
              <a:rPr lang="en-US" dirty="0" err="1" smtClean="0"/>
              <a:t>Badol</a:t>
            </a:r>
            <a:r>
              <a:rPr lang="en-US" dirty="0" smtClean="0"/>
              <a:t> on Yom Kippur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8153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Yom Kip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315200" cy="510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82735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31" y="0"/>
            <a:ext cx="8516937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Pesach/Passover: </a:t>
            </a:r>
            <a:r>
              <a:rPr lang="en-US" dirty="0" err="1" smtClean="0"/>
              <a:t>Matzoh</a:t>
            </a:r>
            <a:endParaRPr lang="en-US" dirty="0" smtClean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48422"/>
            <a:ext cx="3338744" cy="469517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Celebrates the Exodus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 leavened food for a week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Eldest son should fast on the first day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Sedar</a:t>
            </a:r>
            <a:r>
              <a:rPr lang="en-US" sz="2400" dirty="0" smtClean="0"/>
              <a:t>: Ritual service and dinner held at home on first night of Passover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Matzo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428750"/>
            <a:ext cx="4766822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9898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31" y="381000"/>
            <a:ext cx="8516937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Passover Seder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Events of the Exodus are retold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How to Host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 Passover Seder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(5:17)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Learning about Passover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with Rabbi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Akselrad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/>
              <a:t>(4:14)</a:t>
            </a:r>
          </a:p>
        </p:txBody>
      </p:sp>
    </p:spTree>
    <p:extLst>
      <p:ext uri="{BB962C8B-B14F-4D97-AF65-F5344CB8AC3E}">
        <p14:creationId xmlns:p14="http://schemas.microsoft.com/office/powerpoint/2010/main" xmlns="" val="28844306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831" y="-76200"/>
            <a:ext cx="4478337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Bar/Bat Mitzvah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3429000" cy="44044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Coming of age ceremony at 13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Noam’s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Bar Mitzvah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/>
              <a:t>(9:53)</a:t>
            </a:r>
            <a:endParaRPr lang="en-US" sz="2400" i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Bat Mitzvah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at Boston Temple </a:t>
            </a:r>
            <a:r>
              <a:rPr lang="en-US" sz="2400" i="1" dirty="0" smtClean="0"/>
              <a:t>(5:11)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4" name="Picture 3" descr="Bar Mitzv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9596" y="1062361"/>
            <a:ext cx="4562475" cy="52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3118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31" y="152400"/>
            <a:ext cx="8516937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Weddings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772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Take place under a canopy called a </a:t>
            </a:r>
            <a:r>
              <a:rPr lang="en-US" sz="2400" dirty="0" err="1" smtClean="0"/>
              <a:t>Chuppah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Drink from a glass of wine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Crush a glass under foot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Orthodox Jewish wedding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Brooklyn NY 2005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/>
              <a:t>(6:12)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algn="r" eaLnBrk="1" hangingPunct="1">
              <a:lnSpc>
                <a:spcPct val="90000"/>
              </a:lnSpc>
              <a:buNone/>
            </a:pPr>
            <a:r>
              <a:rPr lang="en-US" sz="1700" i="1" dirty="0" smtClean="0"/>
              <a:t>Handout – “Jewish Sacred </a:t>
            </a:r>
            <a:r>
              <a:rPr lang="en-US" sz="1700" i="1" dirty="0" err="1" smtClean="0"/>
              <a:t>Witings</a:t>
            </a:r>
            <a:r>
              <a:rPr lang="en-US" sz="1700" i="1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5497181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31" y="228600"/>
            <a:ext cx="8516937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Death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772400" cy="4419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Cremation is not allowed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Burial within 24 hours if possible (like Islam)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Shiva: a seven day period of mourning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Mourners stay at home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Mirrors are covered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How to sit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Shiva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/>
              <a:t>(2:26)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algn="r" eaLnBrk="1" hangingPunct="1">
              <a:lnSpc>
                <a:spcPct val="90000"/>
              </a:lnSpc>
              <a:buNone/>
            </a:pPr>
            <a:endParaRPr lang="en-US" sz="1700" i="1" dirty="0" smtClean="0"/>
          </a:p>
          <a:p>
            <a:pPr algn="r" eaLnBrk="1" hangingPunct="1">
              <a:lnSpc>
                <a:spcPct val="90000"/>
              </a:lnSpc>
              <a:buNone/>
            </a:pPr>
            <a:endParaRPr lang="en-US" sz="1700" i="1" dirty="0"/>
          </a:p>
          <a:p>
            <a:pPr algn="r" eaLnBrk="1" hangingPunct="1">
              <a:lnSpc>
                <a:spcPct val="90000"/>
              </a:lnSpc>
              <a:buNone/>
            </a:pPr>
            <a:r>
              <a:rPr lang="en-US" sz="1700" i="1" dirty="0" smtClean="0"/>
              <a:t>Handout – “Jewish Feasts and Celebrations”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779742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Central Beliefs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believe that they are the “</a:t>
            </a:r>
            <a:r>
              <a:rPr lang="en-US" sz="2400" b="1" dirty="0" smtClean="0"/>
              <a:t>Chosen People</a:t>
            </a:r>
            <a:r>
              <a:rPr lang="en-US" sz="2400" dirty="0" smtClean="0"/>
              <a:t>,” since God chose their ancestor Abraham to form his “</a:t>
            </a:r>
            <a:r>
              <a:rPr lang="en-US" sz="2400" b="1" dirty="0" smtClean="0"/>
              <a:t>Covenant</a:t>
            </a:r>
            <a:r>
              <a:rPr lang="en-US" sz="2400" dirty="0" smtClean="0"/>
              <a:t>” with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Jews believe that present day Israel is the “</a:t>
            </a:r>
            <a:r>
              <a:rPr lang="en-US" sz="2400" b="1" dirty="0" smtClean="0"/>
              <a:t>Promised Land</a:t>
            </a:r>
            <a:r>
              <a:rPr lang="en-US" sz="2400" dirty="0" smtClean="0"/>
              <a:t>,” since God promised this land to Abraham and his descendants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31" y="838200"/>
            <a:ext cx="8516937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Types of Judaism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Orthodox / Hasidic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Reform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Conservative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Reconstructionist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401528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531" y="457200"/>
            <a:ext cx="8516937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Zionism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Return of Jews to the Promised Land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Began in 1896 with Theodore Herzl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After the Holocaust, the state of Israel was declared in 1948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Conflict has been ongoing. . . </a:t>
            </a:r>
          </a:p>
        </p:txBody>
      </p:sp>
    </p:spTree>
    <p:extLst>
      <p:ext uri="{BB962C8B-B14F-4D97-AF65-F5344CB8AC3E}">
        <p14:creationId xmlns:p14="http://schemas.microsoft.com/office/powerpoint/2010/main" xmlns="" val="25625106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Abraham’s Son Isaac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Abraham was the first of the “</a:t>
            </a:r>
            <a:r>
              <a:rPr lang="en-US" sz="2400" b="1" dirty="0" smtClean="0"/>
              <a:t>Patriarchs</a:t>
            </a:r>
            <a:r>
              <a:rPr lang="en-US" sz="2400" dirty="0" smtClean="0"/>
              <a:t>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All Jews trace their ancestry through Abraham’s son Isaac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All Arabs trace their ancestry through Abraham’s </a:t>
            </a:r>
            <a:r>
              <a:rPr lang="en-US" sz="2400" i="1" dirty="0" smtClean="0"/>
              <a:t>eldest</a:t>
            </a:r>
            <a:r>
              <a:rPr lang="en-US" sz="2400" dirty="0" smtClean="0"/>
              <a:t> son Ishmael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bible says God commanded Abraham to sacrifice his son Isaac, but stopped him just as he was about to slaughter him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396" y="1600200"/>
            <a:ext cx="2878137" cy="28797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Sacrifice of Isaac</a:t>
            </a:r>
            <a:br>
              <a:rPr lang="en-US" dirty="0" smtClean="0"/>
            </a:br>
            <a:r>
              <a:rPr lang="en-US" sz="3200" dirty="0" smtClean="0"/>
              <a:t>Titian 1542</a:t>
            </a:r>
          </a:p>
        </p:txBody>
      </p:sp>
      <p:pic>
        <p:nvPicPr>
          <p:cNvPr id="4" name="Picture 3" descr="Abraham and Isa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2533" y="0"/>
            <a:ext cx="6031467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02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Isaac’s Son Jacob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Isaac had two sons, Jacob and Esau, the eldest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Jacob was renamed </a:t>
            </a:r>
            <a:r>
              <a:rPr lang="en-US" sz="2400" b="1" dirty="0" smtClean="0"/>
              <a:t>Israel</a:t>
            </a:r>
            <a:r>
              <a:rPr lang="en-US" sz="2400" dirty="0" smtClean="0"/>
              <a:t> after wrestling with an angel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577" y="1981200"/>
            <a:ext cx="3335337" cy="219392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err="1" smtClean="0"/>
              <a:t>Israel,“One</a:t>
            </a:r>
            <a:r>
              <a:rPr lang="en-US" dirty="0" smtClean="0"/>
              <a:t> who wrestles with God.”</a:t>
            </a:r>
          </a:p>
        </p:txBody>
      </p:sp>
      <p:pic>
        <p:nvPicPr>
          <p:cNvPr id="4" name="Picture 3" descr="Jacob and the Ang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6841" y="304800"/>
            <a:ext cx="5357857" cy="62484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1620</TotalTime>
  <Words>1509</Words>
  <Application>Microsoft Office PowerPoint</Application>
  <PresentationFormat>On-screen Show (4:3)</PresentationFormat>
  <Paragraphs>330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Flow</vt:lpstr>
      <vt:lpstr>World Religions 3106  Unit I: Judaism</vt:lpstr>
      <vt:lpstr>Handouts</vt:lpstr>
      <vt:lpstr>Founder: Abraham</vt:lpstr>
      <vt:lpstr>The Journey of Abraham</vt:lpstr>
      <vt:lpstr>Central Beliefs</vt:lpstr>
      <vt:lpstr>Abraham’s Son Isaac</vt:lpstr>
      <vt:lpstr>The Sacrifice of Isaac Titian 1542</vt:lpstr>
      <vt:lpstr>Isaac’s Son Jacob</vt:lpstr>
      <vt:lpstr>Israel,“One who wrestles with God.”</vt:lpstr>
      <vt:lpstr>The Twelve Tribes of Israel</vt:lpstr>
      <vt:lpstr>The Twelve Tribes of Israel</vt:lpstr>
      <vt:lpstr>Passover</vt:lpstr>
      <vt:lpstr>Passover</vt:lpstr>
      <vt:lpstr>The Exodus</vt:lpstr>
      <vt:lpstr>Slide 15</vt:lpstr>
      <vt:lpstr>The Ten Commandments</vt:lpstr>
      <vt:lpstr>The Ten Commandments</vt:lpstr>
      <vt:lpstr>Film</vt:lpstr>
      <vt:lpstr>The Kingdom of David</vt:lpstr>
      <vt:lpstr>Saul, David and Solomon United Israel 1050-950 B.C.</vt:lpstr>
      <vt:lpstr>The Kingdom Divided</vt:lpstr>
      <vt:lpstr>Israel and Judah</vt:lpstr>
      <vt:lpstr>The Assyrians</vt:lpstr>
      <vt:lpstr>The Assyrians</vt:lpstr>
      <vt:lpstr>The Babylonian Exile</vt:lpstr>
      <vt:lpstr>The Second Temple</vt:lpstr>
      <vt:lpstr>The Ark of the Covenant</vt:lpstr>
      <vt:lpstr>Greek Conquest</vt:lpstr>
      <vt:lpstr>Hannukah: The 9 Pointed Menorah</vt:lpstr>
      <vt:lpstr>Roman Conquest</vt:lpstr>
      <vt:lpstr>The Arch of Titus</vt:lpstr>
      <vt:lpstr>Beliefs About God</vt:lpstr>
      <vt:lpstr>The Torah</vt:lpstr>
      <vt:lpstr>The Torah</vt:lpstr>
      <vt:lpstr>Rabbis</vt:lpstr>
      <vt:lpstr>Keeping Kosher: Kashruth</vt:lpstr>
      <vt:lpstr>Keeping Kosher</vt:lpstr>
      <vt:lpstr>Task</vt:lpstr>
      <vt:lpstr>Shabbat</vt:lpstr>
      <vt:lpstr>Wine and Challah</vt:lpstr>
      <vt:lpstr>Jewish Festivals: Rosh Hashanah</vt:lpstr>
      <vt:lpstr>Videos</vt:lpstr>
      <vt:lpstr>Jewish Festivals: Yom Kippur</vt:lpstr>
      <vt:lpstr>The Kohen Badol on Yom Kippur</vt:lpstr>
      <vt:lpstr>Pesach/Passover: Matzoh</vt:lpstr>
      <vt:lpstr>Passover Seder</vt:lpstr>
      <vt:lpstr>Bar/Bat Mitzvah</vt:lpstr>
      <vt:lpstr>Weddings</vt:lpstr>
      <vt:lpstr>Death</vt:lpstr>
      <vt:lpstr>Types of Judaism</vt:lpstr>
      <vt:lpstr>Zionism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Hibernia</dc:title>
  <dc:creator>DGREGORY</dc:creator>
  <cp:lastModifiedBy>Laura</cp:lastModifiedBy>
  <cp:revision>60</cp:revision>
  <cp:lastPrinted>1601-01-01T00:00:00Z</cp:lastPrinted>
  <dcterms:created xsi:type="dcterms:W3CDTF">2005-05-02T10:13:47Z</dcterms:created>
  <dcterms:modified xsi:type="dcterms:W3CDTF">2015-10-04T15:10:07Z</dcterms:modified>
</cp:coreProperties>
</file>